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6" r:id="rId3"/>
    <p:sldMasterId id="2147483658" r:id="rId4"/>
    <p:sldMasterId id="2147483660" r:id="rId5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2" r:id="rId18"/>
    <p:sldId id="273" r:id="rId19"/>
    <p:sldId id="274" r:id="rId20"/>
    <p:sldId id="270" r:id="rId21"/>
  </p:sldIdLst>
  <p:sldSz cx="12192000" cy="6858000"/>
  <p:notesSz cx="6858000" cy="9144000"/>
  <p:embeddedFontLst>
    <p:embeddedFont>
      <p:font typeface="Arial Narrow" panose="020B0606020202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Z8RM76Xyy93pEFp3JYeek1rxE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0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684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646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431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body" idx="1"/>
          </p:nvPr>
        </p:nvSpPr>
        <p:spPr>
          <a:xfrm>
            <a:off x="814346" y="1825626"/>
            <a:ext cx="5181600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>
            <a:spLocks noGrp="1"/>
          </p:cNvSpPr>
          <p:nvPr>
            <p:ph type="body" idx="1"/>
          </p:nvPr>
        </p:nvSpPr>
        <p:spPr>
          <a:xfrm>
            <a:off x="731520" y="1367624"/>
            <a:ext cx="10622280" cy="430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 dirty="0"/>
              <a:t>DIGITAL II</a:t>
            </a:r>
            <a:endParaRPr dirty="0"/>
          </a:p>
        </p:txBody>
      </p:sp>
      <p:sp>
        <p:nvSpPr>
          <p:cNvPr id="50" name="Google Shape;50;p1"/>
          <p:cNvSpPr txBox="1"/>
          <p:nvPr/>
        </p:nvSpPr>
        <p:spPr>
          <a:xfrm>
            <a:off x="838200" y="3810616"/>
            <a:ext cx="10515600" cy="182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CO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Docente: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Yomin Jaramillo Múnera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Flujo de ejecución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453B1C-CDE1-CC99-AE9A-A10A4F7A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053" y="1412124"/>
            <a:ext cx="4958307" cy="3410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Google Shape;558;p27">
            <a:extLst>
              <a:ext uri="{FF2B5EF4-FFF2-40B4-BE49-F238E27FC236}">
                <a16:creationId xmlns:a16="http://schemas.microsoft.com/office/drawing/2014/main" id="{103BCBE3-E8E4-A59A-C026-A925E9F5C986}"/>
              </a:ext>
            </a:extLst>
          </p:cNvPr>
          <p:cNvSpPr/>
          <p:nvPr/>
        </p:nvSpPr>
        <p:spPr>
          <a:xfrm>
            <a:off x="7557332" y="3512573"/>
            <a:ext cx="3556381" cy="11550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sym typeface="Calibri"/>
              </a:rPr>
              <a:t>Suponiendo que se ejecuta el código, ¿cuáles líneas y en qué orden se ejecutan?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4" name="Google Shape;536;p26">
            <a:extLst>
              <a:ext uri="{FF2B5EF4-FFF2-40B4-BE49-F238E27FC236}">
                <a16:creationId xmlns:a16="http://schemas.microsoft.com/office/drawing/2014/main" id="{4C21FBD1-C426-8E88-1F31-F4A92365E81A}"/>
              </a:ext>
            </a:extLst>
          </p:cNvPr>
          <p:cNvSpPr/>
          <p:nvPr/>
        </p:nvSpPr>
        <p:spPr>
          <a:xfrm>
            <a:off x="7557332" y="4778040"/>
            <a:ext cx="3556381" cy="800519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R//: Se ejecutan las líneas:</a:t>
            </a:r>
            <a:b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1, 2, 3, 5, 2, 3, 5, 2, 3, 4, 5, 2, 7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558;p27">
            <a:extLst>
              <a:ext uri="{FF2B5EF4-FFF2-40B4-BE49-F238E27FC236}">
                <a16:creationId xmlns:a16="http://schemas.microsoft.com/office/drawing/2014/main" id="{04284F66-94AF-0514-A121-77E609A2FE1F}"/>
              </a:ext>
            </a:extLst>
          </p:cNvPr>
          <p:cNvSpPr/>
          <p:nvPr/>
        </p:nvSpPr>
        <p:spPr>
          <a:xfrm>
            <a:off x="8336471" y="1389718"/>
            <a:ext cx="1946674" cy="5438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4DE28B7-DD7B-E428-CAC3-3CC01E6578FB}"/>
              </a:ext>
            </a:extLst>
          </p:cNvPr>
          <p:cNvSpPr/>
          <p:nvPr/>
        </p:nvSpPr>
        <p:spPr>
          <a:xfrm>
            <a:off x="1671084" y="5100566"/>
            <a:ext cx="2458463" cy="358543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1era iteración / i = 1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5F9F052-BB34-E849-5C21-813AB0B0382F}"/>
              </a:ext>
            </a:extLst>
          </p:cNvPr>
          <p:cNvSpPr/>
          <p:nvPr/>
        </p:nvSpPr>
        <p:spPr>
          <a:xfrm>
            <a:off x="1671084" y="5584691"/>
            <a:ext cx="2458463" cy="358543"/>
          </a:xfrm>
          <a:prstGeom prst="round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2da iteración / i = 3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0585AA9-5204-B1EA-A809-ED0A0397EA88}"/>
              </a:ext>
            </a:extLst>
          </p:cNvPr>
          <p:cNvSpPr/>
          <p:nvPr/>
        </p:nvSpPr>
        <p:spPr>
          <a:xfrm>
            <a:off x="4405899" y="5100566"/>
            <a:ext cx="2382461" cy="358543"/>
          </a:xfrm>
          <a:prstGeom prst="round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3era iteración / i = 5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3F35888-3DF2-5956-44B8-3A7A1429F492}"/>
              </a:ext>
            </a:extLst>
          </p:cNvPr>
          <p:cNvSpPr/>
          <p:nvPr/>
        </p:nvSpPr>
        <p:spPr>
          <a:xfrm>
            <a:off x="4405899" y="5584691"/>
            <a:ext cx="2382461" cy="358543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4ta iteración / i = 7</a:t>
            </a:r>
          </a:p>
        </p:txBody>
      </p:sp>
      <p:sp>
        <p:nvSpPr>
          <p:cNvPr id="10" name="Google Shape;270;p8">
            <a:extLst>
              <a:ext uri="{FF2B5EF4-FFF2-40B4-BE49-F238E27FC236}">
                <a16:creationId xmlns:a16="http://schemas.microsoft.com/office/drawing/2014/main" id="{B804AAE0-9C66-65D0-1C24-E88E89548079}"/>
              </a:ext>
            </a:extLst>
          </p:cNvPr>
          <p:cNvSpPr/>
          <p:nvPr/>
        </p:nvSpPr>
        <p:spPr>
          <a:xfrm>
            <a:off x="5193663" y="1166569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Codifíquelo 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FA2B759-1A69-C901-B105-DE7D420D7A2B}"/>
              </a:ext>
            </a:extLst>
          </p:cNvPr>
          <p:cNvSpPr/>
          <p:nvPr/>
        </p:nvSpPr>
        <p:spPr>
          <a:xfrm>
            <a:off x="1830053" y="1515477"/>
            <a:ext cx="400253" cy="358543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895BB68-A019-2069-0A39-AA1A1E7F0299}"/>
              </a:ext>
            </a:extLst>
          </p:cNvPr>
          <p:cNvSpPr/>
          <p:nvPr/>
        </p:nvSpPr>
        <p:spPr>
          <a:xfrm>
            <a:off x="1830053" y="4337616"/>
            <a:ext cx="400253" cy="358543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CF27FED-867C-FC8E-6E41-8D3F0536A214}"/>
              </a:ext>
            </a:extLst>
          </p:cNvPr>
          <p:cNvSpPr/>
          <p:nvPr/>
        </p:nvSpPr>
        <p:spPr>
          <a:xfrm>
            <a:off x="1859549" y="1991280"/>
            <a:ext cx="400253" cy="358543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309A708-88CD-3309-22D6-3C9D280BF115}"/>
              </a:ext>
            </a:extLst>
          </p:cNvPr>
          <p:cNvSpPr/>
          <p:nvPr/>
        </p:nvSpPr>
        <p:spPr>
          <a:xfrm>
            <a:off x="1859549" y="2448240"/>
            <a:ext cx="400253" cy="358543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505B605-A9E7-A1A2-CB2F-96C964B41819}"/>
              </a:ext>
            </a:extLst>
          </p:cNvPr>
          <p:cNvSpPr/>
          <p:nvPr/>
        </p:nvSpPr>
        <p:spPr>
          <a:xfrm>
            <a:off x="1859549" y="3396124"/>
            <a:ext cx="400253" cy="358543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61F00A4-A652-C69C-E9FD-6F4AD171BAE3}"/>
              </a:ext>
            </a:extLst>
          </p:cNvPr>
          <p:cNvSpPr/>
          <p:nvPr/>
        </p:nvSpPr>
        <p:spPr>
          <a:xfrm>
            <a:off x="1903505" y="1985263"/>
            <a:ext cx="400253" cy="358543"/>
          </a:xfrm>
          <a:prstGeom prst="round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49F60BC-25D9-5F66-482E-404C60881648}"/>
              </a:ext>
            </a:extLst>
          </p:cNvPr>
          <p:cNvSpPr/>
          <p:nvPr/>
        </p:nvSpPr>
        <p:spPr>
          <a:xfrm>
            <a:off x="1906210" y="2452965"/>
            <a:ext cx="400253" cy="358543"/>
          </a:xfrm>
          <a:prstGeom prst="round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388E152-3D66-B42E-2BAA-403ED2C9B961}"/>
              </a:ext>
            </a:extLst>
          </p:cNvPr>
          <p:cNvSpPr/>
          <p:nvPr/>
        </p:nvSpPr>
        <p:spPr>
          <a:xfrm>
            <a:off x="1906210" y="3391958"/>
            <a:ext cx="400253" cy="358543"/>
          </a:xfrm>
          <a:prstGeom prst="round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596E2C1-CEA4-CE0C-9C03-6FCF93C6EE80}"/>
              </a:ext>
            </a:extLst>
          </p:cNvPr>
          <p:cNvSpPr/>
          <p:nvPr/>
        </p:nvSpPr>
        <p:spPr>
          <a:xfrm>
            <a:off x="1947461" y="1985766"/>
            <a:ext cx="400253" cy="358543"/>
          </a:xfrm>
          <a:prstGeom prst="round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7AD9882-E4C3-F505-028F-7F5BDC92C809}"/>
              </a:ext>
            </a:extLst>
          </p:cNvPr>
          <p:cNvSpPr/>
          <p:nvPr/>
        </p:nvSpPr>
        <p:spPr>
          <a:xfrm>
            <a:off x="1947460" y="2455741"/>
            <a:ext cx="400253" cy="358543"/>
          </a:xfrm>
          <a:prstGeom prst="round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C1CD4CA-47B2-7498-2E4E-BF4A2F03AD52}"/>
              </a:ext>
            </a:extLst>
          </p:cNvPr>
          <p:cNvSpPr/>
          <p:nvPr/>
        </p:nvSpPr>
        <p:spPr>
          <a:xfrm>
            <a:off x="1945770" y="3386651"/>
            <a:ext cx="400253" cy="358543"/>
          </a:xfrm>
          <a:prstGeom prst="round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8C0B828-58D7-EECC-84EF-3F1AFB3AD9A5}"/>
              </a:ext>
            </a:extLst>
          </p:cNvPr>
          <p:cNvSpPr/>
          <p:nvPr/>
        </p:nvSpPr>
        <p:spPr>
          <a:xfrm>
            <a:off x="1945770" y="2929407"/>
            <a:ext cx="400253" cy="358543"/>
          </a:xfrm>
          <a:prstGeom prst="round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60D22D60-5058-4062-4D75-03FFABF4C9B9}"/>
              </a:ext>
            </a:extLst>
          </p:cNvPr>
          <p:cNvSpPr/>
          <p:nvPr/>
        </p:nvSpPr>
        <p:spPr>
          <a:xfrm>
            <a:off x="1991417" y="1985339"/>
            <a:ext cx="400253" cy="358543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68F6378-224C-0AEA-7A02-493D89C1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223" y="2127835"/>
            <a:ext cx="2417169" cy="9668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Ejercicio de clase</a:t>
            </a:r>
            <a:endParaRPr dirty="0"/>
          </a:p>
        </p:txBody>
      </p:sp>
      <p:sp>
        <p:nvSpPr>
          <p:cNvPr id="223" name="Google Shape;223;p13"/>
          <p:cNvSpPr txBox="1"/>
          <p:nvPr/>
        </p:nvSpPr>
        <p:spPr>
          <a:xfrm>
            <a:off x="10783496" y="6385298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BFCEA5FD-CA8D-8E94-277D-01FADE846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3871" y="1361628"/>
            <a:ext cx="9666016" cy="4663440"/>
          </a:xfrm>
        </p:spPr>
        <p:txBody>
          <a:bodyPr anchor="ctr"/>
          <a:lstStyle/>
          <a:p>
            <a:pPr marL="76200" indent="0" algn="just">
              <a:buNone/>
            </a:pPr>
            <a:r>
              <a:rPr lang="es-CO" sz="2400" dirty="0"/>
              <a:t>Implemente los siguientes programas:</a:t>
            </a:r>
          </a:p>
          <a:p>
            <a:endParaRPr lang="es-CO" sz="2400" dirty="0"/>
          </a:p>
          <a:p>
            <a:pPr marL="590550" indent="-514350" algn="just">
              <a:buFont typeface="+mj-lt"/>
              <a:buAutoNum type="arabicPeriod"/>
            </a:pPr>
            <a:r>
              <a:rPr lang="es-ES" sz="2200" dirty="0"/>
              <a:t>Haga un ciclo </a:t>
            </a:r>
            <a:r>
              <a:rPr lang="es-ES" sz="2200" dirty="0" err="1"/>
              <a:t>while</a:t>
            </a:r>
            <a:r>
              <a:rPr lang="es-ES" sz="2200" dirty="0"/>
              <a:t> que imprima los números del 6 al 14.</a:t>
            </a:r>
          </a:p>
          <a:p>
            <a:pPr marL="590550" indent="-514350" algn="just">
              <a:buFont typeface="+mj-lt"/>
              <a:buAutoNum type="arabicPeriod"/>
            </a:pPr>
            <a:endParaRPr lang="es-ES" sz="2200" dirty="0"/>
          </a:p>
          <a:p>
            <a:pPr marL="590550" indent="-514350" algn="just">
              <a:buFont typeface="+mj-lt"/>
              <a:buAutoNum type="arabicPeriod"/>
            </a:pPr>
            <a:r>
              <a:rPr lang="es-CO" sz="2200" dirty="0"/>
              <a:t>Haga un ciclo </a:t>
            </a:r>
            <a:r>
              <a:rPr lang="es-CO" sz="2200" dirty="0" err="1"/>
              <a:t>while</a:t>
            </a:r>
            <a:r>
              <a:rPr lang="es-CO" sz="2200" dirty="0"/>
              <a:t> que imprima los números pares del 2 al 20.</a:t>
            </a:r>
          </a:p>
          <a:p>
            <a:pPr marL="590550" indent="-514350" algn="just">
              <a:buFont typeface="+mj-lt"/>
              <a:buAutoNum type="arabicPeriod"/>
            </a:pPr>
            <a:endParaRPr lang="es-CO" sz="2200" dirty="0"/>
          </a:p>
          <a:p>
            <a:pPr marL="590550" indent="-514350" algn="just">
              <a:buFont typeface="+mj-lt"/>
              <a:buAutoNum type="arabicPeriod"/>
            </a:pPr>
            <a:r>
              <a:rPr lang="es-ES" sz="2200" dirty="0"/>
              <a:t>Haga un ciclo </a:t>
            </a:r>
            <a:r>
              <a:rPr lang="es-ES" sz="2200" dirty="0" err="1"/>
              <a:t>while</a:t>
            </a:r>
            <a:r>
              <a:rPr lang="es-ES" sz="2200" dirty="0"/>
              <a:t> que imprima el mensaje “Bienvenido a Python” 8 veces.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C</a:t>
            </a:r>
            <a:r>
              <a:rPr lang="es-CO" sz="3600" b="1" dirty="0"/>
              <a:t>iclos controlados por centinela</a:t>
            </a:r>
            <a:endParaRPr dirty="0"/>
          </a:p>
        </p:txBody>
      </p:sp>
      <p:sp>
        <p:nvSpPr>
          <p:cNvPr id="232" name="Google Shape;232;p14"/>
          <p:cNvSpPr txBox="1"/>
          <p:nvPr/>
        </p:nvSpPr>
        <p:spPr>
          <a:xfrm>
            <a:off x="11340601" y="6522538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27071175-851A-158E-B24A-2587CB23A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992" y="1332131"/>
            <a:ext cx="9666016" cy="4663440"/>
          </a:xfrm>
        </p:spPr>
        <p:txBody>
          <a:bodyPr/>
          <a:lstStyle/>
          <a:p>
            <a:pPr algn="just"/>
            <a:r>
              <a:rPr lang="es-CO" sz="2000" dirty="0"/>
              <a:t>Algunas veces deseamos definir ciclos que se controlen por entradas de valores especiales. Estos tipos de ciclos se conocen como </a:t>
            </a:r>
            <a:r>
              <a:rPr lang="es-CO" sz="2000" b="1" dirty="0"/>
              <a:t>ciclos controlados por centinela</a:t>
            </a:r>
            <a:r>
              <a:rPr lang="es-CO" sz="2000" dirty="0"/>
              <a:t>. </a:t>
            </a:r>
          </a:p>
          <a:p>
            <a:pPr algn="just"/>
            <a:r>
              <a:rPr lang="es-CO" sz="2000" dirty="0"/>
              <a:t>Los ciclos controlados por </a:t>
            </a:r>
            <a:r>
              <a:rPr lang="es-CO" sz="2000" b="1" dirty="0"/>
              <a:t>centinela</a:t>
            </a:r>
            <a:r>
              <a:rPr lang="es-CO" sz="2000" dirty="0"/>
              <a:t> se caracterizan por depender de un valor especial (centinela) que comúnmente ingresa el usuario por pantalla.</a:t>
            </a:r>
          </a:p>
          <a:p>
            <a:pPr algn="just"/>
            <a:r>
              <a:rPr lang="es-CO" sz="2000" dirty="0"/>
              <a:t>Veamos el siguiente ejemplo:</a:t>
            </a:r>
          </a:p>
          <a:p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67E557-3927-525E-A5EE-AD156365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32" y="3603891"/>
            <a:ext cx="5585944" cy="1600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C5ABE6C-48BC-F2FD-960F-375DE8ED1FAC}"/>
              </a:ext>
            </a:extLst>
          </p:cNvPr>
          <p:cNvSpPr/>
          <p:nvPr/>
        </p:nvSpPr>
        <p:spPr>
          <a:xfrm>
            <a:off x="5264197" y="3080604"/>
            <a:ext cx="1463038" cy="5711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Inicialización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E48707D-3263-8B69-7C24-550B224EA58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05733" y="3366159"/>
            <a:ext cx="2258464" cy="444830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02D8C0E4-2615-102A-EA9E-D4605C72FAC1}"/>
              </a:ext>
            </a:extLst>
          </p:cNvPr>
          <p:cNvSpPr/>
          <p:nvPr/>
        </p:nvSpPr>
        <p:spPr>
          <a:xfrm>
            <a:off x="5715964" y="3708930"/>
            <a:ext cx="1463038" cy="49640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Prueba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D07E9AA-8DF8-4112-FBBA-9DE58DAEDEE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896464" y="3957132"/>
            <a:ext cx="819500" cy="136253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E6A993C-E093-8D57-F06E-419347E32674}"/>
              </a:ext>
            </a:extLst>
          </p:cNvPr>
          <p:cNvSpPr/>
          <p:nvPr/>
        </p:nvSpPr>
        <p:spPr>
          <a:xfrm>
            <a:off x="5669547" y="4965119"/>
            <a:ext cx="1463038" cy="5711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Cambio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681E795-579C-E345-DFAF-280B2E3A346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762864" y="4579357"/>
            <a:ext cx="2906683" cy="671317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Google Shape;558;p27">
            <a:extLst>
              <a:ext uri="{FF2B5EF4-FFF2-40B4-BE49-F238E27FC236}">
                <a16:creationId xmlns:a16="http://schemas.microsoft.com/office/drawing/2014/main" id="{7D8B1E7D-F4B3-41C8-E1BB-1B13D53AB3FF}"/>
              </a:ext>
            </a:extLst>
          </p:cNvPr>
          <p:cNvSpPr/>
          <p:nvPr/>
        </p:nvSpPr>
        <p:spPr>
          <a:xfrm>
            <a:off x="7608456" y="2753259"/>
            <a:ext cx="3126212" cy="717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sería la salida por pantalla si se ingresa “Daniel”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600" dirty="0"/>
          </a:p>
        </p:txBody>
      </p:sp>
      <p:sp>
        <p:nvSpPr>
          <p:cNvPr id="11" name="Google Shape;558;p27">
            <a:extLst>
              <a:ext uri="{FF2B5EF4-FFF2-40B4-BE49-F238E27FC236}">
                <a16:creationId xmlns:a16="http://schemas.microsoft.com/office/drawing/2014/main" id="{F028FF43-AF23-E322-3FB0-4F777FD96FD1}"/>
              </a:ext>
            </a:extLst>
          </p:cNvPr>
          <p:cNvSpPr/>
          <p:nvPr/>
        </p:nvSpPr>
        <p:spPr>
          <a:xfrm>
            <a:off x="7630571" y="4742275"/>
            <a:ext cx="3126212" cy="717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sería la salida por pantalla si se ingresa “Luisa”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600" dirty="0"/>
          </a:p>
        </p:txBody>
      </p:sp>
      <p:sp>
        <p:nvSpPr>
          <p:cNvPr id="12" name="Google Shape;558;p27">
            <a:extLst>
              <a:ext uri="{FF2B5EF4-FFF2-40B4-BE49-F238E27FC236}">
                <a16:creationId xmlns:a16="http://schemas.microsoft.com/office/drawing/2014/main" id="{EB41C46D-6D71-C5C2-7C1F-37FF31FFF720}"/>
              </a:ext>
            </a:extLst>
          </p:cNvPr>
          <p:cNvSpPr/>
          <p:nvPr/>
        </p:nvSpPr>
        <p:spPr>
          <a:xfrm>
            <a:off x="644618" y="5727517"/>
            <a:ext cx="3524130" cy="717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 conocer de antemano cuántas veces se ejecutará este ciclo?</a:t>
            </a:r>
            <a:endParaRPr sz="1600" dirty="0"/>
          </a:p>
        </p:txBody>
      </p:sp>
      <p:sp>
        <p:nvSpPr>
          <p:cNvPr id="13" name="Google Shape;536;p26">
            <a:extLst>
              <a:ext uri="{FF2B5EF4-FFF2-40B4-BE49-F238E27FC236}">
                <a16:creationId xmlns:a16="http://schemas.microsoft.com/office/drawing/2014/main" id="{1596DC95-E043-69F8-19D9-775E4D814A3F}"/>
              </a:ext>
            </a:extLst>
          </p:cNvPr>
          <p:cNvSpPr/>
          <p:nvPr/>
        </p:nvSpPr>
        <p:spPr>
          <a:xfrm>
            <a:off x="4324500" y="5734741"/>
            <a:ext cx="2690093" cy="703202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R=// No, ya que depende de lo que se ingrese por pantalla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Google Shape;270;p8">
            <a:extLst>
              <a:ext uri="{FF2B5EF4-FFF2-40B4-BE49-F238E27FC236}">
                <a16:creationId xmlns:a16="http://schemas.microsoft.com/office/drawing/2014/main" id="{823CB18C-226B-0009-6809-3ED3095BD935}"/>
              </a:ext>
            </a:extLst>
          </p:cNvPr>
          <p:cNvSpPr/>
          <p:nvPr/>
        </p:nvSpPr>
        <p:spPr>
          <a:xfrm>
            <a:off x="1211755" y="3182344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Codifíquelo 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5175DA1-941F-A65B-323A-4906BFC6E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853" y="3656389"/>
            <a:ext cx="3436918" cy="5944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01884C-5FAA-4415-1834-9B2A254C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222" y="5620162"/>
            <a:ext cx="3613425" cy="544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Break</a:t>
            </a:r>
            <a:endParaRPr dirty="0"/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E3FC70A5-0DC7-F6A5-6932-7C8526479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992" y="1400957"/>
            <a:ext cx="9666016" cy="4663440"/>
          </a:xfrm>
        </p:spPr>
        <p:txBody>
          <a:bodyPr anchor="ctr">
            <a:normAutofit/>
          </a:bodyPr>
          <a:lstStyle/>
          <a:p>
            <a:pPr algn="just"/>
            <a:r>
              <a:rPr lang="es-CO" sz="2400" dirty="0"/>
              <a:t>La palabra reserva de Python </a:t>
            </a:r>
            <a:r>
              <a:rPr lang="es-CO" sz="2400" b="1" dirty="0"/>
              <a:t>break</a:t>
            </a:r>
            <a:r>
              <a:rPr lang="es-CO" sz="2400" dirty="0"/>
              <a:t> permite detener la ejecución de un ciclo en cualquier momento.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Si por algún motivo, el programa encuentra y ejecuta una instrucción </a:t>
            </a:r>
            <a:r>
              <a:rPr lang="es-CO" sz="2400" b="1" dirty="0"/>
              <a:t>break</a:t>
            </a:r>
            <a:r>
              <a:rPr lang="es-CO" sz="2400" dirty="0"/>
              <a:t> dentro del cuerpo de un ciclo, inmediatamente se finalizará la ejecución de ese ciclo.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Veamos el siguiente ejemplo donde crearemos un ciclo infinito, controlador por centinela y que incluye una condición de parada.</a:t>
            </a:r>
          </a:p>
        </p:txBody>
      </p:sp>
    </p:spTree>
    <p:extLst>
      <p:ext uri="{BB962C8B-B14F-4D97-AF65-F5344CB8AC3E}">
        <p14:creationId xmlns:p14="http://schemas.microsoft.com/office/powerpoint/2010/main" val="4246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Break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703F09-72D6-B916-B125-751A71821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5" y="1606538"/>
            <a:ext cx="6214538" cy="24710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Google Shape;558;p27">
            <a:extLst>
              <a:ext uri="{FF2B5EF4-FFF2-40B4-BE49-F238E27FC236}">
                <a16:creationId xmlns:a16="http://schemas.microsoft.com/office/drawing/2014/main" id="{A5A883F7-006C-51FB-440A-57A1B1D69FDE}"/>
              </a:ext>
            </a:extLst>
          </p:cNvPr>
          <p:cNvSpPr/>
          <p:nvPr/>
        </p:nvSpPr>
        <p:spPr>
          <a:xfrm>
            <a:off x="3328992" y="4492787"/>
            <a:ext cx="2957122" cy="717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¿Cuál sería la salida por pantalla si se ingresa 1.22?</a:t>
            </a:r>
            <a:endParaRPr sz="1600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6" name="Google Shape;558;p27">
            <a:extLst>
              <a:ext uri="{FF2B5EF4-FFF2-40B4-BE49-F238E27FC236}">
                <a16:creationId xmlns:a16="http://schemas.microsoft.com/office/drawing/2014/main" id="{EBAAC9A7-663C-E8D2-840D-2FA0698E8B71}"/>
              </a:ext>
            </a:extLst>
          </p:cNvPr>
          <p:cNvSpPr/>
          <p:nvPr/>
        </p:nvSpPr>
        <p:spPr>
          <a:xfrm>
            <a:off x="6654685" y="4492787"/>
            <a:ext cx="2957122" cy="717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sería la salida por pantalla si se ingresa 1.50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600" dirty="0"/>
          </a:p>
        </p:txBody>
      </p:sp>
      <p:sp>
        <p:nvSpPr>
          <p:cNvPr id="7" name="Google Shape;536;p26">
            <a:extLst>
              <a:ext uri="{FF2B5EF4-FFF2-40B4-BE49-F238E27FC236}">
                <a16:creationId xmlns:a16="http://schemas.microsoft.com/office/drawing/2014/main" id="{1383D2CB-88D4-7D36-88D4-7E2267C7253D}"/>
              </a:ext>
            </a:extLst>
          </p:cNvPr>
          <p:cNvSpPr/>
          <p:nvPr/>
        </p:nvSpPr>
        <p:spPr>
          <a:xfrm>
            <a:off x="7728378" y="1206185"/>
            <a:ext cx="2449975" cy="44629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Valor centinela</a:t>
            </a:r>
            <a:endParaRPr sz="1600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72440FA-5C09-F10A-6371-23C53F9DEF83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527695" y="1652483"/>
            <a:ext cx="3425671" cy="542856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Google Shape;536;p26">
            <a:extLst>
              <a:ext uri="{FF2B5EF4-FFF2-40B4-BE49-F238E27FC236}">
                <a16:creationId xmlns:a16="http://schemas.microsoft.com/office/drawing/2014/main" id="{5D67D2A1-AD8E-AFD5-33E1-463E086AD8FB}"/>
              </a:ext>
            </a:extLst>
          </p:cNvPr>
          <p:cNvSpPr/>
          <p:nvPr/>
        </p:nvSpPr>
        <p:spPr>
          <a:xfrm>
            <a:off x="3244449" y="788559"/>
            <a:ext cx="2449975" cy="44629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Ciclo infinito</a:t>
            </a:r>
            <a:endParaRPr sz="1600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42C5748-3195-3783-6636-914306A397E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249502" y="1234857"/>
            <a:ext cx="219935" cy="446297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Google Shape;536;p26">
            <a:extLst>
              <a:ext uri="{FF2B5EF4-FFF2-40B4-BE49-F238E27FC236}">
                <a16:creationId xmlns:a16="http://schemas.microsoft.com/office/drawing/2014/main" id="{FE50DCEC-5E77-9A45-979B-AC9AA996BBD5}"/>
              </a:ext>
            </a:extLst>
          </p:cNvPr>
          <p:cNvSpPr/>
          <p:nvPr/>
        </p:nvSpPr>
        <p:spPr>
          <a:xfrm>
            <a:off x="6806535" y="3728336"/>
            <a:ext cx="2014968" cy="5492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Condición de parada con break</a:t>
            </a:r>
            <a:endParaRPr sz="1600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825EC6B-AFB1-BECF-ABBA-1EDFC583FC3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377321" y="2776428"/>
            <a:ext cx="2429214" cy="1226511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Google Shape;270;p8">
            <a:extLst>
              <a:ext uri="{FF2B5EF4-FFF2-40B4-BE49-F238E27FC236}">
                <a16:creationId xmlns:a16="http://schemas.microsoft.com/office/drawing/2014/main" id="{C50F9E49-8964-B38E-0467-862BD728947D}"/>
              </a:ext>
            </a:extLst>
          </p:cNvPr>
          <p:cNvSpPr/>
          <p:nvPr/>
        </p:nvSpPr>
        <p:spPr>
          <a:xfrm>
            <a:off x="5787380" y="1206185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Codifíquelo 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ED417A3-EFC6-4CF9-BBCD-510D25AFC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328" y="5456294"/>
            <a:ext cx="3889854" cy="7078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7580BE8-B584-44B1-29D6-1AF18F02F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551" y="5450117"/>
            <a:ext cx="3200170" cy="772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9132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Break</a:t>
            </a:r>
            <a:endParaRPr dirty="0"/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C59ADE22-A4DC-E89C-46D1-DB0144EAD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0561" y="1256306"/>
            <a:ext cx="9770877" cy="4663440"/>
          </a:xfrm>
        </p:spPr>
        <p:txBody>
          <a:bodyPr anchor="ctr">
            <a:normAutofit/>
          </a:bodyPr>
          <a:lstStyle/>
          <a:p>
            <a:r>
              <a:rPr lang="es-CO" sz="2400" dirty="0"/>
              <a:t>Cree un ciclo infinito.</a:t>
            </a:r>
          </a:p>
          <a:p>
            <a:pPr lvl="1">
              <a:buClr>
                <a:srgbClr val="009BAF"/>
              </a:buClr>
            </a:pPr>
            <a:r>
              <a:rPr lang="es-CO" sz="2200" dirty="0"/>
              <a:t>Dentro del ciclo pídale al usuario por pantalla una palabra (</a:t>
            </a:r>
            <a:r>
              <a:rPr lang="es-CO" sz="2200" dirty="0" err="1"/>
              <a:t>str</a:t>
            </a:r>
            <a:r>
              <a:rPr lang="es-CO" sz="2200" dirty="0"/>
              <a:t>).</a:t>
            </a:r>
          </a:p>
          <a:p>
            <a:pPr lvl="1">
              <a:buClr>
                <a:srgbClr val="009BAF"/>
              </a:buClr>
            </a:pPr>
            <a:r>
              <a:rPr lang="es-CO" sz="2200" dirty="0"/>
              <a:t>Si la palabra es “Salir”, rompa el ciclo (detenga su ejecución).</a:t>
            </a:r>
          </a:p>
          <a:p>
            <a:pPr lvl="1">
              <a:buClr>
                <a:srgbClr val="009BAF"/>
              </a:buClr>
            </a:pPr>
            <a:r>
              <a:rPr lang="es-CO" sz="2200" dirty="0"/>
              <a:t>De lo contrario, imprima por pantalla la palabra que ingresó el usuario.</a:t>
            </a:r>
          </a:p>
        </p:txBody>
      </p:sp>
    </p:spTree>
    <p:extLst>
      <p:ext uri="{BB962C8B-B14F-4D97-AF65-F5344CB8AC3E}">
        <p14:creationId xmlns:p14="http://schemas.microsoft.com/office/powerpoint/2010/main" val="158272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Ciclos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602D77-2FFA-9806-6733-9E456E18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25" y="2309924"/>
            <a:ext cx="5659069" cy="223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F5D3C4-F387-DAE9-45BD-3104547B9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33" y="2486523"/>
            <a:ext cx="3704260" cy="1884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Sección </a:t>
            </a:r>
            <a:r>
              <a:rPr lang="es-CO" i="1" dirty="0" err="1"/>
              <a:t>else</a:t>
            </a:r>
            <a:endParaRPr dirty="0"/>
          </a:p>
        </p:txBody>
      </p:sp>
      <p:sp>
        <p:nvSpPr>
          <p:cNvPr id="62" name="Google Shape;62;p3"/>
          <p:cNvSpPr txBox="1"/>
          <p:nvPr/>
        </p:nvSpPr>
        <p:spPr>
          <a:xfrm>
            <a:off x="11086969" y="6426487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1604855" y="1256306"/>
            <a:ext cx="8982290" cy="217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Python y muchos otros lenguajes de programación proveen unas estructuras llamadas “ciclos” (</a:t>
            </a:r>
            <a:r>
              <a:rPr lang="es-CO" sz="1800" i="1" dirty="0" err="1"/>
              <a:t>loops</a:t>
            </a:r>
            <a:r>
              <a:rPr lang="es-CO" sz="1800" dirty="0"/>
              <a:t> en inglés).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Un </a:t>
            </a:r>
            <a:r>
              <a:rPr lang="es-CO" sz="1800" b="1" dirty="0"/>
              <a:t>ciclo </a:t>
            </a:r>
            <a:r>
              <a:rPr lang="es-CO" sz="1800" dirty="0"/>
              <a:t>permite agrupar una instrucción o un bloque de instrucciones que se ejecutarán una y otra vez.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decir, usando un ciclo le podemos decir a la computadora que muestre por pantalla un texto 5 veces sin tener que codificar la instrucción de “la impresión por pantalla” 5 veces (en este caso será suficiente con codificarla una sola vez).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623BD2-08FC-4C05-1420-1BE70574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00" y="3813266"/>
            <a:ext cx="4151933" cy="1788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CF6D49-0144-70CC-4D3B-E73907EA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728" y="3800621"/>
            <a:ext cx="3063505" cy="1813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Ciclos</a:t>
            </a:r>
            <a:endParaRPr dirty="0"/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1B853341-2B4D-7E45-A2CA-96ACCB295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992" y="1256306"/>
            <a:ext cx="9666016" cy="497034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CO" sz="2400" dirty="0"/>
              <a:t>Normalmente los ciclos constan de 4 elementos principales:</a:t>
            </a:r>
          </a:p>
          <a:p>
            <a:pPr marL="0" indent="0" algn="just">
              <a:buNone/>
            </a:pPr>
            <a:endParaRPr lang="es-CO" sz="2400" b="1" dirty="0"/>
          </a:p>
          <a:p>
            <a:pPr marL="0" indent="0" algn="just">
              <a:buNone/>
            </a:pPr>
            <a:r>
              <a:rPr lang="es-CO" sz="2400" b="1" dirty="0"/>
              <a:t>1. Inicialización de la variable de control</a:t>
            </a:r>
          </a:p>
          <a:p>
            <a:pPr algn="just"/>
            <a:r>
              <a:rPr lang="es-CO" sz="2200" dirty="0"/>
              <a:t>Se inicializa una variable que servirá para controlar la ejecución del ciclo.</a:t>
            </a:r>
          </a:p>
          <a:p>
            <a:pPr algn="just"/>
            <a:endParaRPr lang="es-CO" sz="2400" dirty="0"/>
          </a:p>
          <a:p>
            <a:pPr marL="0" indent="0" algn="just">
              <a:buNone/>
            </a:pPr>
            <a:r>
              <a:rPr lang="es-CO" sz="2400" b="1" dirty="0"/>
              <a:t>2. Prueba sobre la variable de control</a:t>
            </a:r>
          </a:p>
          <a:p>
            <a:pPr algn="just"/>
            <a:r>
              <a:rPr lang="es-CO" sz="2200" dirty="0"/>
              <a:t>Se realiza una prueba sobre la variable de control para verificar si se puede o no seguir ejecutando el ciclo.</a:t>
            </a:r>
          </a:p>
          <a:p>
            <a:pPr algn="just"/>
            <a:endParaRPr lang="es-CO" dirty="0"/>
          </a:p>
          <a:p>
            <a:pPr marL="0" indent="0" algn="just">
              <a:buNone/>
            </a:pPr>
            <a:r>
              <a:rPr lang="es-CO" sz="2400" b="1" dirty="0"/>
              <a:t>3. Cuerpo del ciclo</a:t>
            </a:r>
          </a:p>
          <a:p>
            <a:pPr marL="342900" indent="-342900" algn="just"/>
            <a:r>
              <a:rPr lang="es-ES" sz="2200" dirty="0"/>
              <a:t>Se define la instrucción o conjunto de instrucciones que se ejecutarían repetitivamente mientras la prueba sobre la variable de control evalúe a </a:t>
            </a:r>
            <a:r>
              <a:rPr lang="es-ES" sz="2200" i="1" dirty="0"/>
              <a:t>True</a:t>
            </a:r>
            <a:r>
              <a:rPr lang="es-ES" sz="2200" dirty="0"/>
              <a:t>.</a:t>
            </a:r>
            <a:endParaRPr lang="es-CO" sz="2200" dirty="0"/>
          </a:p>
          <a:p>
            <a:pPr marL="76200" indent="0" algn="just">
              <a:buNone/>
            </a:pPr>
            <a:endParaRPr lang="es-CO" sz="2400" dirty="0"/>
          </a:p>
          <a:p>
            <a:pPr marL="0" indent="0" algn="just">
              <a:buNone/>
            </a:pPr>
            <a:r>
              <a:rPr lang="es-CO" sz="2400" b="1" dirty="0"/>
              <a:t>4. Cambio sobre la variable de control</a:t>
            </a:r>
          </a:p>
          <a:p>
            <a:pPr algn="just"/>
            <a:r>
              <a:rPr lang="es-ES" sz="2200" dirty="0"/>
              <a:t>Por lo general, antes de finalizar el cuerpo del ciclo, se realiza un cambio sobre la variable de control, esto permitirá que en algún momento el ciclo se detenga.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BF7575C-714F-D4B2-87DA-12951F82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EE2E39-7D51-7A6B-B073-202F3C53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053" y="187527"/>
            <a:ext cx="2943225" cy="630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2D97664-9282-85A4-190F-455F0A2C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581" y="187527"/>
            <a:ext cx="2943225" cy="630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F4291E-B675-9BE4-0211-9F6B10101DE9}"/>
              </a:ext>
            </a:extLst>
          </p:cNvPr>
          <p:cNvSpPr/>
          <p:nvPr/>
        </p:nvSpPr>
        <p:spPr>
          <a:xfrm>
            <a:off x="5636998" y="604391"/>
            <a:ext cx="1734407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Inicialización</a:t>
            </a:r>
            <a:endParaRPr lang="es-CO" b="1" i="1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FCE7C05-0F0F-52EB-81D1-9A837749A42C}"/>
              </a:ext>
            </a:extLst>
          </p:cNvPr>
          <p:cNvSpPr/>
          <p:nvPr/>
        </p:nvSpPr>
        <p:spPr>
          <a:xfrm>
            <a:off x="5636998" y="5079506"/>
            <a:ext cx="1684562" cy="5647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Cambio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49A5B7E-BFFE-FD02-D242-1723FC720DE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67828" y="4476837"/>
            <a:ext cx="869170" cy="88502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BCDDDAB-3586-4A44-AC8F-E3E589F7D14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767828" y="911608"/>
            <a:ext cx="869170" cy="437184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D2FFF4-9F2B-BFB7-2C45-9AC5FACFBCBF}"/>
              </a:ext>
            </a:extLst>
          </p:cNvPr>
          <p:cNvSpPr/>
          <p:nvPr/>
        </p:nvSpPr>
        <p:spPr>
          <a:xfrm>
            <a:off x="5636998" y="2540614"/>
            <a:ext cx="1734407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Prueba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62C0E8F-641C-63E1-1586-0EEEEA23FF8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659673" y="2378505"/>
            <a:ext cx="977325" cy="469326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B0438F1-CAA2-7BE3-A355-A2BAA3F4597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371405" y="911608"/>
            <a:ext cx="1162177" cy="338201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305EDE1-BF92-047E-A07F-BDE2696CAA9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371405" y="2378505"/>
            <a:ext cx="1304383" cy="469326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C79F84F-FC6E-499C-D67E-EC2D96D3C29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21560" y="4476837"/>
            <a:ext cx="1111578" cy="88502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F80248E-3C40-D280-413D-45492DF7D99F}"/>
              </a:ext>
            </a:extLst>
          </p:cNvPr>
          <p:cNvSpPr/>
          <p:nvPr/>
        </p:nvSpPr>
        <p:spPr>
          <a:xfrm>
            <a:off x="5636998" y="3810060"/>
            <a:ext cx="1734407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Cuerpo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975F9A4-D0CD-F2B6-6A16-ED4177A6804C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659673" y="3647951"/>
            <a:ext cx="977325" cy="469326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36D6BD8-4A87-22C6-017D-258DCFEF180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371405" y="3647951"/>
            <a:ext cx="1061733" cy="469326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7ACE54CD-2017-ECD4-986D-9EAE6DF3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873" y="67592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65BB7DF-592E-1649-18A5-643A5FAC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263" y="1807137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8E6392C6-7081-B434-9C62-4BBE7523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792" y="2914650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3465340D-EAEC-1D9B-6E7A-7E839EF1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792" y="376866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ECC8CBF7-C13D-7D58-34E6-E3257FAD4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858" y="1797993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A812AE42-9CCD-53AA-25E7-06EF5AED5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046" y="2914650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E6ADC510-3A0B-F1DC-1C5E-1BDC1533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898" y="3766621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00B2D242-6677-0782-59BD-4006C2F8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12" y="179595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CE18D312-8BCD-1BB3-7CEF-EEF46C1E5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00" y="2914650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C36F9681-D018-93E4-8204-BDFC3B7AB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008" y="3766621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>
            <a:extLst>
              <a:ext uri="{FF2B5EF4-FFF2-40B4-BE49-F238E27FC236}">
                <a16:creationId xmlns:a16="http://schemas.microsoft.com/office/drawing/2014/main" id="{0778336E-1FE8-B57C-1BA8-3B86D997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462" y="179595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4">
            <a:extLst>
              <a:ext uri="{FF2B5EF4-FFF2-40B4-BE49-F238E27FC236}">
                <a16:creationId xmlns:a16="http://schemas.microsoft.com/office/drawing/2014/main" id="{E12FF6AA-B8E7-AF3A-7999-A90FF5AB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046" y="4974213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MX" dirty="0"/>
              <a:t>Estructura clásica del ciclo </a:t>
            </a:r>
            <a:r>
              <a:rPr lang="es-MX" dirty="0" err="1"/>
              <a:t>while</a:t>
            </a:r>
            <a:endParaRPr dirty="0"/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AA2AD083-9A3D-F2A7-8F70-F69CC6AB1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231" y="1181978"/>
            <a:ext cx="6023631" cy="5394960"/>
          </a:xfrm>
        </p:spPr>
        <p:txBody>
          <a:bodyPr>
            <a:normAutofit/>
          </a:bodyPr>
          <a:lstStyle/>
          <a:p>
            <a:pPr algn="just">
              <a:buSzPct val="100000"/>
            </a:pPr>
            <a:r>
              <a:rPr lang="es-CO" sz="1900" dirty="0"/>
              <a:t>Un ciclo </a:t>
            </a:r>
            <a:r>
              <a:rPr lang="es-CO" sz="1900" b="1" dirty="0" err="1"/>
              <a:t>while</a:t>
            </a:r>
            <a:r>
              <a:rPr lang="es-CO" sz="1900" dirty="0"/>
              <a:t> ejecuta instrucciones repetidamente, mientras que una condición definida en el ciclo sea verdadera.</a:t>
            </a:r>
          </a:p>
          <a:p>
            <a:pPr algn="just">
              <a:buSzPct val="100000"/>
            </a:pPr>
            <a:r>
              <a:rPr lang="es-ES" sz="1900" dirty="0"/>
              <a:t>Una estructura clásica del ciclo </a:t>
            </a:r>
            <a:r>
              <a:rPr lang="es-ES" sz="1900" dirty="0" err="1"/>
              <a:t>while</a:t>
            </a:r>
            <a:r>
              <a:rPr lang="es-ES" sz="1900" dirty="0"/>
              <a:t> se compone de las siguientes partes:</a:t>
            </a:r>
          </a:p>
          <a:p>
            <a:pPr lvl="1" algn="just">
              <a:buClr>
                <a:srgbClr val="009BAF"/>
              </a:buClr>
              <a:buSzPct val="100000"/>
              <a:buFont typeface="+mj-lt"/>
              <a:buAutoNum type="arabicPeriod"/>
            </a:pPr>
            <a:r>
              <a:rPr lang="es-ES" sz="1800" dirty="0"/>
              <a:t>Se</a:t>
            </a:r>
            <a:r>
              <a:rPr lang="es-ES" sz="1800" b="1" dirty="0"/>
              <a:t> inicializa </a:t>
            </a:r>
            <a:r>
              <a:rPr lang="es-ES" sz="1800" dirty="0"/>
              <a:t>(declara) la variable de control.</a:t>
            </a:r>
          </a:p>
          <a:p>
            <a:pPr lvl="1" algn="just">
              <a:buClr>
                <a:srgbClr val="009BAF"/>
              </a:buClr>
              <a:buSzPct val="100000"/>
              <a:buFont typeface="+mj-lt"/>
              <a:buAutoNum type="arabicPeriod"/>
            </a:pPr>
            <a:r>
              <a:rPr lang="es-ES" sz="1800" dirty="0"/>
              <a:t>En la línea siguiente se utiliza la palabra reservada de Python </a:t>
            </a:r>
            <a:r>
              <a:rPr lang="es-ES" sz="1800" b="1" i="1" dirty="0" err="1"/>
              <a:t>while</a:t>
            </a:r>
            <a:r>
              <a:rPr lang="es-ES" sz="1800" dirty="0"/>
              <a:t>.</a:t>
            </a:r>
          </a:p>
          <a:p>
            <a:pPr lvl="1" algn="just">
              <a:buClr>
                <a:srgbClr val="009BAF"/>
              </a:buClr>
              <a:buSzPct val="100000"/>
              <a:buFont typeface="+mj-lt"/>
              <a:buAutoNum type="arabicPeriod"/>
            </a:pPr>
            <a:r>
              <a:rPr lang="es-ES" sz="1800" dirty="0"/>
              <a:t>Se </a:t>
            </a:r>
            <a:r>
              <a:rPr lang="es-ES" sz="1800" b="1" dirty="0"/>
              <a:t>prueba</a:t>
            </a:r>
            <a:r>
              <a:rPr lang="es-ES" sz="1800" dirty="0"/>
              <a:t> la variable de control (se define una condición). La cual puede ir entre paréntesis (son opcionales).</a:t>
            </a:r>
          </a:p>
          <a:p>
            <a:pPr lvl="1" algn="just">
              <a:buClr>
                <a:srgbClr val="009BAF"/>
              </a:buClr>
              <a:buSzPct val="100000"/>
              <a:buFont typeface="+mj-lt"/>
              <a:buAutoNum type="arabicPeriod"/>
            </a:pPr>
            <a:r>
              <a:rPr lang="es-ES" sz="1800" dirty="0"/>
              <a:t>Se</a:t>
            </a:r>
            <a:r>
              <a:rPr lang="es-ES" sz="1800" b="1" dirty="0"/>
              <a:t> agregan dos puntos </a:t>
            </a:r>
            <a:r>
              <a:rPr lang="es-ES" sz="1800" dirty="0"/>
              <a:t>(:).</a:t>
            </a:r>
          </a:p>
          <a:p>
            <a:pPr lvl="1" algn="just">
              <a:buClr>
                <a:srgbClr val="009BAF"/>
              </a:buClr>
              <a:buSzPct val="100000"/>
              <a:buFont typeface="+mj-lt"/>
              <a:buAutoNum type="arabicPeriod"/>
            </a:pPr>
            <a:r>
              <a:rPr lang="es-ES" sz="1800" dirty="0"/>
              <a:t>En la línea siguiente de forma tabulada se define el </a:t>
            </a:r>
            <a:r>
              <a:rPr lang="es-ES" sz="1800" b="1" dirty="0"/>
              <a:t>cuerpo del </a:t>
            </a:r>
            <a:r>
              <a:rPr lang="es-ES" sz="1800" b="1" dirty="0" err="1"/>
              <a:t>while</a:t>
            </a:r>
            <a:r>
              <a:rPr lang="es-ES" sz="1800" dirty="0"/>
              <a:t>. Allí se coloca la instrucción (o instrucciones) que se ejecutarían si la condición se evalúa a </a:t>
            </a:r>
            <a:r>
              <a:rPr lang="es-ES" sz="1800" i="1" dirty="0"/>
              <a:t>True</a:t>
            </a:r>
            <a:r>
              <a:rPr lang="es-ES" sz="1800" dirty="0"/>
              <a:t>. </a:t>
            </a:r>
          </a:p>
          <a:p>
            <a:pPr lvl="1" algn="just">
              <a:buClr>
                <a:srgbClr val="009BAF"/>
              </a:buClr>
              <a:buSzPct val="100000"/>
              <a:buFont typeface="+mj-lt"/>
              <a:buAutoNum type="arabicPeriod"/>
            </a:pPr>
            <a:r>
              <a:rPr lang="es-ES" sz="1800" dirty="0"/>
              <a:t>Antes de finalizar el cuerpo del </a:t>
            </a:r>
            <a:r>
              <a:rPr lang="es-ES" sz="1800" dirty="0" err="1"/>
              <a:t>while</a:t>
            </a:r>
            <a:r>
              <a:rPr lang="es-ES" sz="1800" dirty="0"/>
              <a:t> se realiza un </a:t>
            </a:r>
            <a:r>
              <a:rPr lang="es-ES" sz="1800" b="1" dirty="0"/>
              <a:t>cambio </a:t>
            </a:r>
            <a:r>
              <a:rPr lang="es-ES" sz="1800" dirty="0"/>
              <a:t>sobre la variable de control.</a:t>
            </a:r>
          </a:p>
          <a:p>
            <a:endParaRPr lang="es-CO" dirty="0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B84EBE2-13EC-D3B8-299E-7099201C7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204" y="2384183"/>
            <a:ext cx="4941796" cy="2822526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FFF180C-B59B-D62C-0E08-18E168774EF3}"/>
              </a:ext>
            </a:extLst>
          </p:cNvPr>
          <p:cNvCxnSpPr>
            <a:cxnSpLocks/>
          </p:cNvCxnSpPr>
          <p:nvPr/>
        </p:nvCxnSpPr>
        <p:spPr>
          <a:xfrm>
            <a:off x="8028813" y="3739211"/>
            <a:ext cx="2523744" cy="0"/>
          </a:xfrm>
          <a:prstGeom prst="line">
            <a:avLst/>
          </a:prstGeom>
          <a:ln w="38100">
            <a:solidFill>
              <a:srgbClr val="009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EB01B44-3990-B4CE-B495-65BC3BC6D6DB}"/>
              </a:ext>
            </a:extLst>
          </p:cNvPr>
          <p:cNvCxnSpPr>
            <a:cxnSpLocks/>
          </p:cNvCxnSpPr>
          <p:nvPr/>
        </p:nvCxnSpPr>
        <p:spPr>
          <a:xfrm>
            <a:off x="8028813" y="3946475"/>
            <a:ext cx="429768" cy="0"/>
          </a:xfrm>
          <a:prstGeom prst="line">
            <a:avLst/>
          </a:prstGeom>
          <a:ln w="38100">
            <a:solidFill>
              <a:srgbClr val="009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8583A64-0E40-1C30-86F8-F2E6BCBC4BD6}"/>
              </a:ext>
            </a:extLst>
          </p:cNvPr>
          <p:cNvCxnSpPr>
            <a:cxnSpLocks/>
          </p:cNvCxnSpPr>
          <p:nvPr/>
        </p:nvCxnSpPr>
        <p:spPr>
          <a:xfrm>
            <a:off x="8546973" y="3946475"/>
            <a:ext cx="1941576" cy="0"/>
          </a:xfrm>
          <a:prstGeom prst="line">
            <a:avLst/>
          </a:prstGeom>
          <a:ln w="38100">
            <a:solidFill>
              <a:srgbClr val="009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964F288-2CEA-171C-1311-6C16C8CE9BAB}"/>
              </a:ext>
            </a:extLst>
          </p:cNvPr>
          <p:cNvCxnSpPr>
            <a:cxnSpLocks/>
          </p:cNvCxnSpPr>
          <p:nvPr/>
        </p:nvCxnSpPr>
        <p:spPr>
          <a:xfrm>
            <a:off x="10525125" y="3946475"/>
            <a:ext cx="91440" cy="0"/>
          </a:xfrm>
          <a:prstGeom prst="line">
            <a:avLst/>
          </a:prstGeom>
          <a:ln w="38100">
            <a:solidFill>
              <a:srgbClr val="009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4D84151-3095-237E-8C5B-5D58C7E16D35}"/>
              </a:ext>
            </a:extLst>
          </p:cNvPr>
          <p:cNvCxnSpPr>
            <a:cxnSpLocks/>
          </p:cNvCxnSpPr>
          <p:nvPr/>
        </p:nvCxnSpPr>
        <p:spPr>
          <a:xfrm>
            <a:off x="8178165" y="4172027"/>
            <a:ext cx="2045208" cy="0"/>
          </a:xfrm>
          <a:prstGeom prst="line">
            <a:avLst/>
          </a:prstGeom>
          <a:ln w="38100">
            <a:solidFill>
              <a:srgbClr val="009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3984431-4D98-993B-1FB0-B1BE10F41A1C}"/>
              </a:ext>
            </a:extLst>
          </p:cNvPr>
          <p:cNvCxnSpPr>
            <a:cxnSpLocks/>
          </p:cNvCxnSpPr>
          <p:nvPr/>
        </p:nvCxnSpPr>
        <p:spPr>
          <a:xfrm>
            <a:off x="8223885" y="4382339"/>
            <a:ext cx="1834896" cy="0"/>
          </a:xfrm>
          <a:prstGeom prst="line">
            <a:avLst/>
          </a:prstGeom>
          <a:ln w="38100">
            <a:solidFill>
              <a:srgbClr val="009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Ejemplo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C51C36-A846-5FAA-D98C-95BD2CE60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294" y="2241845"/>
            <a:ext cx="3702538" cy="1988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9C5200C-EB5F-C08D-3A1F-13940974D487}"/>
              </a:ext>
            </a:extLst>
          </p:cNvPr>
          <p:cNvSpPr/>
          <p:nvPr/>
        </p:nvSpPr>
        <p:spPr>
          <a:xfrm>
            <a:off x="1550302" y="2104742"/>
            <a:ext cx="2148906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Inicialización de la variable de control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B328DA8-D819-ECEC-4EEF-59E61007753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99208" y="2411959"/>
            <a:ext cx="1202274" cy="116703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9DF2DD9-0F8D-2243-1094-6ADDF45F0593}"/>
              </a:ext>
            </a:extLst>
          </p:cNvPr>
          <p:cNvSpPr/>
          <p:nvPr/>
        </p:nvSpPr>
        <p:spPr>
          <a:xfrm>
            <a:off x="1550302" y="2928829"/>
            <a:ext cx="2148906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Prueba sobre la variable de control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D6D0F6C-8FF7-B320-FE3A-325D3E8252B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699208" y="3151692"/>
            <a:ext cx="2404549" cy="84354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89AABE5-9C72-562F-AC89-4D90D0866BA6}"/>
              </a:ext>
            </a:extLst>
          </p:cNvPr>
          <p:cNvSpPr/>
          <p:nvPr/>
        </p:nvSpPr>
        <p:spPr>
          <a:xfrm>
            <a:off x="1550300" y="3783354"/>
            <a:ext cx="2148906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Cuerpo del ciclo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04B54F0-D2A6-B154-E102-DD594361207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699206" y="3476136"/>
            <a:ext cx="1718368" cy="614435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Google Shape;270;p8">
            <a:extLst>
              <a:ext uri="{FF2B5EF4-FFF2-40B4-BE49-F238E27FC236}">
                <a16:creationId xmlns:a16="http://schemas.microsoft.com/office/drawing/2014/main" id="{D8EF5098-CE9C-030C-0E87-4A688F7E3E0F}"/>
              </a:ext>
            </a:extLst>
          </p:cNvPr>
          <p:cNvSpPr/>
          <p:nvPr/>
        </p:nvSpPr>
        <p:spPr>
          <a:xfrm>
            <a:off x="6579120" y="1913711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Codifíquelo 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ABE9D7-39EF-7555-EF27-AF6799906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622" y="1672221"/>
            <a:ext cx="742742" cy="2921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C555269-4B01-0562-04FB-4D4FD1B6CF3E}"/>
              </a:ext>
            </a:extLst>
          </p:cNvPr>
          <p:cNvSpPr/>
          <p:nvPr/>
        </p:nvSpPr>
        <p:spPr>
          <a:xfrm>
            <a:off x="1550300" y="4593671"/>
            <a:ext cx="2148906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Cambio de la variable de control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4E7334A-364B-F8EB-1978-9F0D8C55F5B6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99206" y="4086838"/>
            <a:ext cx="1718368" cy="814050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i="1" dirty="0"/>
              <a:t>Ejercicios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0AA214-9822-1D97-0485-728B5E11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828" y="3429000"/>
            <a:ext cx="3171767" cy="19017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EDC350-1752-3C36-2A0A-F166A055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828" y="1256306"/>
            <a:ext cx="3124471" cy="18899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CC8936-7F6C-8AFC-47F2-CB22306C1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661" y="1256306"/>
            <a:ext cx="3064809" cy="1840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42D849-61B2-9619-82CD-8AB445D5E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209" y="3429000"/>
            <a:ext cx="3139712" cy="18289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¿Errores?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1A0F6AE-B8FB-C2F4-18B1-6D2B88D3C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75" y="3916616"/>
            <a:ext cx="2735487" cy="1463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67B36F2-A559-C69E-8AD1-9FD38374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687" y="1875861"/>
            <a:ext cx="2827265" cy="13168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65BE6E8-6DE5-EA8B-644B-850714DA9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180" y="1776826"/>
            <a:ext cx="2694124" cy="15148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D6B591-6E14-DA56-2659-9E24101B7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201" y="3566297"/>
            <a:ext cx="3208081" cy="2393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60CE60944898498FFBCFC9D1D366EE" ma:contentTypeVersion="4" ma:contentTypeDescription="Create a new document." ma:contentTypeScope="" ma:versionID="d9bdf24bd3fca50f6e1b0f0d79dc07dc">
  <xsd:schema xmlns:xsd="http://www.w3.org/2001/XMLSchema" xmlns:xs="http://www.w3.org/2001/XMLSchema" xmlns:p="http://schemas.microsoft.com/office/2006/metadata/properties" xmlns:ns2="9ebbe29c-2121-45fd-8001-b568ae970aef" targetNamespace="http://schemas.microsoft.com/office/2006/metadata/properties" ma:root="true" ma:fieldsID="bb9941a06efeb7bf54efd425593b6cb7" ns2:_="">
    <xsd:import namespace="9ebbe29c-2121-45fd-8001-b568ae970a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bbe29c-2121-45fd-8001-b568ae970a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568060-71A2-4A04-A42E-8DE2218AA248}"/>
</file>

<file path=customXml/itemProps2.xml><?xml version="1.0" encoding="utf-8"?>
<ds:datastoreItem xmlns:ds="http://schemas.openxmlformats.org/officeDocument/2006/customXml" ds:itemID="{90557333-BCA4-4292-B90B-2A0BD13E283D}"/>
</file>

<file path=customXml/itemProps3.xml><?xml version="1.0" encoding="utf-8"?>
<ds:datastoreItem xmlns:ds="http://schemas.openxmlformats.org/officeDocument/2006/customXml" ds:itemID="{3D348CBB-3671-4F02-A0FD-DB2665D5A87D}"/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795</Words>
  <Application>Microsoft Office PowerPoint</Application>
  <PresentationFormat>Widescreen</PresentationFormat>
  <Paragraphs>93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Arial Narrow</vt:lpstr>
      <vt:lpstr>Arial</vt:lpstr>
      <vt:lpstr>3_Diseño personalizado</vt:lpstr>
      <vt:lpstr>1_Diseño personalizado</vt:lpstr>
      <vt:lpstr>4_Diseño personalizado</vt:lpstr>
      <vt:lpstr>Diseño personalizado</vt:lpstr>
      <vt:lpstr>2_Diseño personalizado</vt:lpstr>
      <vt:lpstr>DIGITAL II</vt:lpstr>
      <vt:lpstr>Ciclos</vt:lpstr>
      <vt:lpstr>Sección else</vt:lpstr>
      <vt:lpstr>Ciclos</vt:lpstr>
      <vt:lpstr>PowerPoint Presentation</vt:lpstr>
      <vt:lpstr>Estructura clásica del ciclo while</vt:lpstr>
      <vt:lpstr>Ejemplo</vt:lpstr>
      <vt:lpstr>Ejercicios</vt:lpstr>
      <vt:lpstr>¿Errores?</vt:lpstr>
      <vt:lpstr>Flujo de ejecución</vt:lpstr>
      <vt:lpstr>Ejercicio de clase</vt:lpstr>
      <vt:lpstr>Ciclos controlados por centinela</vt:lpstr>
      <vt:lpstr>Break</vt:lpstr>
      <vt:lpstr>Break</vt:lpstr>
      <vt:lpstr>Break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Informática II</dc:title>
  <dc:creator>Carolina López García</dc:creator>
  <cp:lastModifiedBy>YE JM</cp:lastModifiedBy>
  <cp:revision>5</cp:revision>
  <dcterms:created xsi:type="dcterms:W3CDTF">2020-02-18T21:49:27Z</dcterms:created>
  <dcterms:modified xsi:type="dcterms:W3CDTF">2024-02-12T00:43:52Z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0x0101003560CE60944898498FFBCFC9D1D366EE</vt:lpwstr>
  </property>
</Properties>
</file>